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8" r:id="rId11"/>
    <p:sldId id="289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91" r:id="rId24"/>
    <p:sldId id="294" r:id="rId25"/>
    <p:sldId id="295" r:id="rId26"/>
    <p:sldId id="290" r:id="rId27"/>
    <p:sldId id="296" r:id="rId28"/>
    <p:sldId id="293" r:id="rId29"/>
    <p:sldId id="297" r:id="rId30"/>
    <p:sldId id="275" r:id="rId31"/>
    <p:sldId id="276" r:id="rId32"/>
    <p:sldId id="277" r:id="rId33"/>
    <p:sldId id="280" r:id="rId34"/>
    <p:sldId id="281" r:id="rId3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758" y="77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01.11.2022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BD35F2D-3BB5-4BB7-A0A8-DF120ED38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1" y="708219"/>
            <a:ext cx="2913890" cy="1942593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E35C3AD-F820-4A56-9A2F-242564098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27" y="725951"/>
            <a:ext cx="2913891" cy="194259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532BD05-8960-45C4-8C70-EFB819866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714129"/>
            <a:ext cx="2913891" cy="1942594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4D06133-5BB5-4BA9-88DB-8127C965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" y="2656723"/>
            <a:ext cx="2913891" cy="1942594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751A496-D7C7-4BC9-9252-197EAF7044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77" y="2656723"/>
            <a:ext cx="2913891" cy="1942594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7778318-8C58-4965-94A2-DC36DD528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2656723"/>
            <a:ext cx="2913891" cy="19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5FCFEC-4CF7-42EF-9C6A-C2F35E78B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546004"/>
            <a:ext cx="4210905" cy="140363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C8DC65-E915-4AD2-9FDE-9ED02C27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1949639"/>
            <a:ext cx="4211636" cy="140387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3738E14-73C0-4E7E-9460-1BFEB6515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49234"/>
            <a:ext cx="4212368" cy="1404122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1331289-443F-4494-96D6-6AE8C9A0A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66" y="546004"/>
            <a:ext cx="4210905" cy="140363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6586309-8834-4B2D-A13A-0C47A40544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08" y="1943880"/>
            <a:ext cx="4216063" cy="140535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1AC7478-9B8D-496C-9B74-CC0CBB0B5B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6" y="3344464"/>
            <a:ext cx="4213097" cy="1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50443EA8-24B0-42F3-ABB1-6AB1FF99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518451"/>
            <a:ext cx="2912244" cy="1941495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648EB2C-674E-4FCD-949E-C7AC0885B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518451"/>
            <a:ext cx="2892715" cy="19284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2A6A300-36B7-40C2-A991-0706FF27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51" y="518451"/>
            <a:ext cx="2873191" cy="191546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078888-BF91-4F82-83ED-3EF40C5D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2433911"/>
            <a:ext cx="2912242" cy="1941495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3F1D54-E2A8-4C6E-9530-A54FA226A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4" y="2433911"/>
            <a:ext cx="2873191" cy="191546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6939528-72E1-4B5B-9B28-1B9DFA441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4" y="2424294"/>
            <a:ext cx="2892716" cy="1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9" name="Content Placeholder 8" descr="A picture containing table&#10;&#10;Description automatically generated">
            <a:extLst>
              <a:ext uri="{FF2B5EF4-FFF2-40B4-BE49-F238E27FC236}">
                <a16:creationId xmlns:a16="http://schemas.microsoft.com/office/drawing/2014/main" id="{216D5324-7712-467E-8250-A13231D7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" y="550446"/>
            <a:ext cx="4122783" cy="1374262"/>
          </a:xfr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049C6F7-4C39-4771-939D-933C44053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1" y="1926019"/>
            <a:ext cx="4122783" cy="137426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696309AC-F41A-4E86-BCF3-1A353C765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2" y="3300280"/>
            <a:ext cx="4122783" cy="1374261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280DE0-9389-47F5-8147-EAED9C5EE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9135"/>
            <a:ext cx="4122783" cy="1374261"/>
          </a:xfrm>
          <a:prstGeom prst="rect">
            <a:avLst/>
          </a:prstGeom>
        </p:spPr>
      </p:pic>
      <p:pic>
        <p:nvPicPr>
          <p:cNvPr id="21" name="Picture 2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54FA36E5-9259-44B6-80F4-F1B0E650E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4" y="1923396"/>
            <a:ext cx="4122783" cy="1374261"/>
          </a:xfrm>
          <a:prstGeom prst="rect">
            <a:avLst/>
          </a:prstGeom>
        </p:spPr>
      </p:pic>
      <p:pic>
        <p:nvPicPr>
          <p:cNvPr id="24" name="Picture 2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77BF1-BDE8-490F-A301-BDE431D6F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6" y="3296346"/>
            <a:ext cx="4122783" cy="1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1EFBAD4-ECB4-4E7A-9C0C-FD2ED52C3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2388011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FBD8FCA-9EF1-4C99-8B39-C344F4BD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600298"/>
            <a:ext cx="4181244" cy="1393748"/>
          </a:xfrm>
          <a:prstGeom prst="rect">
            <a:avLst/>
          </a:prstGeom>
        </p:spPr>
      </p:pic>
      <p:pic>
        <p:nvPicPr>
          <p:cNvPr id="8" name="Picture 7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95BDFA53-BA88-4669-8D98-16B8724FA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94046"/>
            <a:ext cx="4181241" cy="1393747"/>
          </a:xfrm>
          <a:prstGeom prst="rect">
            <a:avLst/>
          </a:prstGeom>
        </p:spPr>
      </p:pic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000E639-3C4F-4093-9D1C-0D8ACEE0C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70065"/>
            <a:ext cx="4181240" cy="1393747"/>
          </a:xfrm>
          <a:prstGeom prst="rect">
            <a:avLst/>
          </a:prstGeom>
        </p:spPr>
      </p:pic>
      <p:pic>
        <p:nvPicPr>
          <p:cNvPr id="13" name="Picture 1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82E5DACD-5F49-4BA3-BD56-4E60F7F3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79" y="600298"/>
            <a:ext cx="4181245" cy="1393748"/>
          </a:xfrm>
          <a:prstGeom prst="rect">
            <a:avLst/>
          </a:prstGeom>
        </p:spPr>
      </p:pic>
      <p:pic>
        <p:nvPicPr>
          <p:cNvPr id="17" name="Picture 16" descr="Chart, timeline&#10;&#10;Description automatically generated">
            <a:extLst>
              <a:ext uri="{FF2B5EF4-FFF2-40B4-BE49-F238E27FC236}">
                <a16:creationId xmlns:a16="http://schemas.microsoft.com/office/drawing/2014/main" id="{C5ECB3B6-07E0-4EE5-8AA5-1F2AC1D24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91" y="1985001"/>
            <a:ext cx="4181603" cy="139386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9826107-EF1A-4B95-9510-2734BF76B3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04" y="3370065"/>
            <a:ext cx="4181240" cy="13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Comparison-Calm Water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A6299D1-373B-4C1C-B435-03DB6673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3" y="640298"/>
            <a:ext cx="7116693" cy="400314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6686319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1.518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1.586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1.531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1.587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1.194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0.864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1.610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2.686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3.079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3.047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6686319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1.518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1.586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1.814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1.531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1.587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1.194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0.864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2.114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1.610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2.686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2.113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3.079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3.047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7751422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1.307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0.991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0.827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7751422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1.307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0.991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0.827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Condition-after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105590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4366-4E87-41F8-9D8D-E9B1B254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Control in waves  - PPO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ECF78-9041-4390-989C-42FC5B7A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39722-AE9D-43C1-A300-C6C9E2D7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8F454729-B016-45B7-AC8C-C20C9A8D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13" y="585235"/>
            <a:ext cx="5297373" cy="3973030"/>
          </a:xfrm>
        </p:spPr>
      </p:pic>
    </p:spTree>
    <p:extLst>
      <p:ext uri="{BB962C8B-B14F-4D97-AF65-F5344CB8AC3E}">
        <p14:creationId xmlns:p14="http://schemas.microsoft.com/office/powerpoint/2010/main" val="695344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EE3D-1E95-42C7-BE95-DFBF3E6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 Plot – 3.2m Wave Condition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B44461F-BB75-4AAA-8352-2CFD503F3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68" y="630865"/>
            <a:ext cx="7133463" cy="40125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58AF-B940-494A-B035-BF09F3F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CE314-4863-41C6-8C21-6BB6BBC4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9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406983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406983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9444" t="-92958" r="-15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9444" t="-92958" r="-14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44" t="-92958" r="-13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444" t="-92958" r="-1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9444" t="-92958" r="-11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9444" t="-92958" r="-10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444" t="-92958" r="-9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9444" t="-92958" r="-8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740" t="-92958" r="-6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0833" t="-92958" r="-6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0833" t="-92958" r="-5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0833" t="-92958" r="-4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0833" t="-92958" r="-3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7260" t="-92958" r="-2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222" t="-92958" r="-105556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2222" t="-92958" r="-5556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224590" r="-384718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324590" r="-384718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417742" r="-384718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526230" r="-38471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626230" r="-38471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726230" r="-38471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826230" r="-3847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926230" r="-3847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1026230" r="-3847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7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37362125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37362125"/>
                  </p:ext>
                </p:extLst>
              </p:nvPr>
            </p:nvGraphicFramePr>
            <p:xfrm>
              <a:off x="155945" y="460492"/>
              <a:ext cx="8860468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9444" t="-92958" r="-15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9444" t="-92958" r="-14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44" t="-92958" r="-13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444" t="-92958" r="-1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9444" t="-92958" r="-11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9444" t="-92958" r="-10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444" t="-92958" r="-9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9444" t="-92958" r="-8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740" t="-92958" r="-6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0833" t="-92958" r="-6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0833" t="-92958" r="-5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0833" t="-92958" r="-4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0833" t="-92958" r="-306944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7260" t="-92958" r="-2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222" t="-92958" r="-105556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2222" t="-92958" r="-5556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224590" r="-384718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324590" r="-384718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417742" r="-384718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526230" r="-38471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626230" r="-38471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726230" r="-38471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826230" r="-3847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926230" r="-3847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1026230" r="-3847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24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0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7257827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7257827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068" t="-92958" r="-149315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222" t="-92958" r="-14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222" t="-92958" r="-13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222" t="-92958" r="-12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959" t="-92958" r="-10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3611" t="-92958" r="-10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611" t="-92958" r="-9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3611" t="-92958" r="-8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6849" t="-92958" r="-70137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5000" t="-92958" r="-61111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5479" t="-92958" r="-5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6389" t="-92958" r="-409722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4110" t="-92958" r="-30411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7778" t="-92958" r="-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2740" t="-92958" r="-10547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9167" t="-92958" r="-6944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24590" r="-38509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24590" r="-38509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7742" r="-38509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526230" r="-38509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626230" r="-38509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726230" r="-3850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826230" r="-3850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926230" r="-3850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026230" r="-3850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25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0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 – 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68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306466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306466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068" t="-92958" r="-149315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222" t="-92958" r="-14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222" t="-92958" r="-13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222" t="-92958" r="-12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959" t="-92958" r="-10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3611" t="-92958" r="-10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611" t="-92958" r="-9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3611" t="-92958" r="-8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6849" t="-92958" r="-70137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5000" t="-92958" r="-61111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5479" t="-92958" r="-5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6389" t="-92958" r="-409722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4110" t="-92958" r="-30411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7778" t="-92958" r="-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2740" t="-92958" r="-10547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9167" t="-92958" r="-6944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24590" r="-38509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24590" r="-38509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7742" r="-38509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526230" r="-38509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626230" r="-38509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726230" r="-3850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826230" r="-3850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926230" r="-3850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026230" r="-3850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26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0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 – 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4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7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7FACD7-072B-4058-B25B-802DA01BD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737773"/>
            <a:ext cx="2603082" cy="173538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572DA298-E4C9-438F-B094-316FE71EE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737773"/>
            <a:ext cx="2603082" cy="1735388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72B01872-AE34-4AA1-80D1-54F42160E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737773"/>
            <a:ext cx="2603082" cy="1735388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18EA823-5898-4B9C-8750-828B3997C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" y="2465047"/>
            <a:ext cx="2603082" cy="1735388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9A3A34C3-CC3D-437F-B7A8-4D0CD7A25C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2465047"/>
            <a:ext cx="2603082" cy="1735388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6CC46ADA-87E6-4380-BDC2-EBA2085455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2465047"/>
            <a:ext cx="2603082" cy="1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8</a:t>
            </a:fld>
            <a:endParaRPr lang="de-DE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F22A72B2-37B5-4B56-8E4A-384993FB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4" y="507896"/>
            <a:ext cx="4102049" cy="1367349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32360D1-D0A2-44A5-BC21-323801497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2" y="1875245"/>
            <a:ext cx="4107600" cy="1369200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ACF248A1-AA78-4166-9575-C64321778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244445"/>
            <a:ext cx="4107600" cy="136920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CABD1B5-4514-4200-9D1F-FF20BFBEC8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29855"/>
            <a:ext cx="4107600" cy="1369200"/>
          </a:xfrm>
          <a:prstGeom prst="rect">
            <a:avLst/>
          </a:prstGeom>
        </p:spPr>
      </p:pic>
      <p:pic>
        <p:nvPicPr>
          <p:cNvPr id="22" name="Picture 21" descr="Timeline, bar chart&#10;&#10;Description automatically generated">
            <a:extLst>
              <a:ext uri="{FF2B5EF4-FFF2-40B4-BE49-F238E27FC236}">
                <a16:creationId xmlns:a16="http://schemas.microsoft.com/office/drawing/2014/main" id="{5D98B151-2607-40D2-8593-77D78C92AE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01" y="1899055"/>
            <a:ext cx="4107600" cy="136920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C4F415F7-7930-4E0F-87ED-A1B757FDF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66404"/>
            <a:ext cx="4107600" cy="13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1103</Words>
  <Application>Microsoft Office PowerPoint</Application>
  <PresentationFormat>On-screen Show (16:9)</PresentationFormat>
  <Paragraphs>497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PPO – Results - 1</vt:lpstr>
      <vt:lpstr>PPO – Results - 2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Comparison-Calm Water Plot</vt:lpstr>
      <vt:lpstr>Average Cross Track Error (in Calm Water Condition)  </vt:lpstr>
      <vt:lpstr>Average Cross Track Error (in Calm Water Condition-after saturation)  </vt:lpstr>
      <vt:lpstr>Heading Control in waves  - PPO</vt:lpstr>
      <vt:lpstr>Reward Comparison Plot – 3.2m Wave Condition</vt:lpstr>
      <vt:lpstr>Average Cross Track Error (in Wave Condition)  </vt:lpstr>
      <vt:lpstr>Average Cross Track Error (in Wave Condition)  </vt:lpstr>
      <vt:lpstr>Average Cross Track Error (in Wave Condition – After Saturation)  </vt:lpstr>
      <vt:lpstr>Average Cross Track Error (in Wave Condition – After Saturation)  </vt:lpstr>
      <vt:lpstr>Experimental Approach : </vt:lpstr>
      <vt:lpstr>Experimental Results</vt:lpstr>
      <vt:lpstr>Conclusion</vt:lpstr>
      <vt:lpstr>Proximal Policy Optimization (PPO) Results </vt:lpstr>
      <vt:lpstr>Proximal Policy Optimization (PPO)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64</cp:revision>
  <dcterms:created xsi:type="dcterms:W3CDTF">2022-10-23T13:09:28Z</dcterms:created>
  <dcterms:modified xsi:type="dcterms:W3CDTF">2022-11-01T17:28:01Z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